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6" r:id="rId3"/>
    <p:sldId id="276" r:id="rId4"/>
    <p:sldId id="268" r:id="rId5"/>
    <p:sldId id="272" r:id="rId6"/>
    <p:sldId id="273" r:id="rId7"/>
    <p:sldId id="275" r:id="rId8"/>
    <p:sldId id="27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5D430-DECA-466D-BD84-2A3B02E992C8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95C92-0C8F-44AF-BBBF-8EA9458C0F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747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6EAEC-81A1-41BB-A163-38447AF41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814FAB-8A75-4866-96F8-E7249EDEF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72B2A8-72F7-4C10-9449-71EBBF6A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01C036-9CB8-48ED-9428-7F02D775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B5587B-1249-4614-9958-0B28761A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9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5C84F-5303-454F-860E-E6B8937D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FD35BB-A398-4DF5-B359-473309872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50F019-89CF-4E20-B17E-5F87CCF7D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CBFC17-AF99-4B6C-812E-E0F772E3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F5E871-891D-4519-865C-6A8EC196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43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2EBFB4-8DA3-4D02-A4E0-2B64CCE0E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0D98A4-5464-4A33-A83C-E696A1DA4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F37B35-767F-4335-950B-4594184C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FBED6F-FDA5-4C83-A88F-B18E9ED12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332AE-A2D9-4F8E-9143-AF98F897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2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ED909-4600-4ADF-A3E7-6B451B42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EA85A-3D53-4FD5-8EB9-2D23FC0CE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96C476-7608-4CAE-A730-AD81D16A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741A84-5F98-4A3E-8871-80420673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A81F6-ADBE-4251-AD72-E66B3940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B1F10-43AE-48B2-81E0-799E5E5E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C56A7B-A6E2-4844-BB70-BAE6EED5A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49FEB4-A271-40F6-8B14-C3AD2091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20B6A-1F1C-4356-8CDB-99424A94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EE441D-84B0-4DCB-ACF2-6F7939D3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19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2E3BB-1F90-4E47-AB02-1F1DBEAB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E84E02-B8E9-4320-823D-0D6A371C3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4854A6-D7DA-4E04-8297-36E0CFC1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D58D68-8ADF-4841-A1E3-AE133188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CD2267-7370-41D5-9191-27C694C8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FADCE4-537A-41CC-AFCC-C1676D28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24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13A40-8318-4D96-B27A-BFB26893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962665-B18C-495F-A003-CAFD793B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BB7941-2B5D-4138-83EE-B7EC078B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14C32D-98D1-4E49-90F6-B3EC74647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928471-3376-4624-9497-9A3749CCC8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4A6AAB-0605-43B3-80C5-46CF30AC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670EB5-6D38-4FF7-B19A-C7589666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710D4A-649A-45FB-BDF0-D58F7AF6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55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AE4A3-12A3-4AD6-B602-F8ABCC9E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D39E09-01AB-4BEB-A73E-84E3D2F8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63DA21-FFC6-46DF-A940-2E1F146B5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6EFA27-0377-4021-9C7D-48C0CDFB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406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D14004-C836-40E5-82C3-2E2EBC72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006A44D-0AE6-437F-9C95-605FF44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7CD843-8E61-4268-AE70-819B2C80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55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00F289-5BA7-4B1F-B6F6-CB7D7099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3F5EF-8604-4917-8992-ED9F87C6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EA7C6D-F277-4EB8-80AB-E86EE9BE6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8ABED9-9AE2-4DF0-AE6F-3098B0A6B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82634-94D6-437A-B1C2-D6EE3F40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87888-B6DC-4298-A983-3969AB15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14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9EE68-E650-4CEC-A2E4-A17D1220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11CDE8E-27A6-4120-9CDE-73BF3C01C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82DB19-3ECE-4D7B-9AD5-69BE78C4E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49763F-E482-4DB3-A0FD-38EEE452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EA82B3-53CF-4FA9-BB60-D82D02FE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A424C0-3FE5-4BC2-BDDF-57C9F36B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90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FEE043-1225-456C-80A0-B09A866D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94A362-8030-4857-B695-8A6F0D69B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FD9CA-A5C3-437B-BBA0-8C59EC38D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22E20-997E-46B7-A724-4B010270C4AB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D7A52B-F506-43A5-A7A8-C492AC99B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53446-7D42-4BA9-A792-32507B161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AD615-F888-4904-A490-61EE07B617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63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_zhou@zju.edu.c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7ECDD6-7585-4EC5-A84E-5CF6255D23F0}"/>
              </a:ext>
            </a:extLst>
          </p:cNvPr>
          <p:cNvSpPr txBox="1"/>
          <p:nvPr/>
        </p:nvSpPr>
        <p:spPr>
          <a:xfrm>
            <a:off x="1394460" y="1042360"/>
            <a:ext cx="9261842" cy="4828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秋季学期</a:t>
            </a:r>
            <a:endParaRPr lang="en-US" altLang="zh-CN" sz="28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机器人学</a:t>
            </a:r>
            <a:r>
              <a:rPr lang="en-US" altLang="zh-CN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强化训练与实践</a:t>
            </a:r>
            <a:r>
              <a:rPr lang="en-US" altLang="zh-CN" sz="4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ctr">
              <a:lnSpc>
                <a:spcPct val="150000"/>
              </a:lnSpc>
            </a:pPr>
            <a:endParaRPr lang="en-US" altLang="zh-CN" sz="28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周春琳</a:t>
            </a:r>
            <a:endParaRPr lang="en-US" altLang="zh-CN" sz="3200" b="1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c_zhou@zju.edu.cn</a:t>
            </a:r>
            <a:endParaRPr lang="en-US" altLang="zh-CN" sz="2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智能系统与控制研究所</a:t>
            </a:r>
            <a:r>
              <a:rPr lang="en-US" altLang="zh-CN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217</a:t>
            </a:r>
            <a:r>
              <a:rPr lang="zh-CN" altLang="en-US" sz="2400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rgbClr val="00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31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C52C6F-73B5-46C2-8388-276916F6C324}"/>
              </a:ext>
            </a:extLst>
          </p:cNvPr>
          <p:cNvGrpSpPr/>
          <p:nvPr/>
        </p:nvGrpSpPr>
        <p:grpSpPr>
          <a:xfrm>
            <a:off x="1115683" y="1333836"/>
            <a:ext cx="9063368" cy="5311983"/>
            <a:chOff x="1115683" y="1333836"/>
            <a:chExt cx="9063368" cy="531198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FF04493-F9C8-4380-A253-1DFA70DB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7336" y="1333836"/>
              <a:ext cx="3255997" cy="244199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930225-4DE3-4027-8625-9320BBAAF68A}"/>
                </a:ext>
              </a:extLst>
            </p:cNvPr>
            <p:cNvSpPr/>
            <p:nvPr/>
          </p:nvSpPr>
          <p:spPr>
            <a:xfrm>
              <a:off x="4069346" y="1997072"/>
              <a:ext cx="1322544" cy="16168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7F7CB41-3190-41BE-A36E-E7A37962309D}"/>
                </a:ext>
              </a:extLst>
            </p:cNvPr>
            <p:cNvSpPr/>
            <p:nvPr/>
          </p:nvSpPr>
          <p:spPr>
            <a:xfrm>
              <a:off x="5437592" y="2377745"/>
              <a:ext cx="532665" cy="5605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3C50D04-4861-4B48-95B0-DA34DAB44107}"/>
                </a:ext>
              </a:extLst>
            </p:cNvPr>
            <p:cNvSpPr/>
            <p:nvPr/>
          </p:nvSpPr>
          <p:spPr>
            <a:xfrm>
              <a:off x="6127644" y="2274563"/>
              <a:ext cx="532665" cy="5605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B094BA8-5A33-4954-B8AA-1E14B7BEA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7337" y="4203822"/>
              <a:ext cx="3255996" cy="2441997"/>
            </a:xfrm>
            <a:prstGeom prst="rect">
              <a:avLst/>
            </a:prstGeom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3E5AD92-E292-42B8-B35C-D918444F7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7145" y="2895774"/>
              <a:ext cx="855533" cy="2786369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D7DEAA2-E949-448F-A3DC-052C293767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3688" y="2575740"/>
              <a:ext cx="578367" cy="2849080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21111C3-FC5A-46AE-9D73-C6D144069C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0367" y="2155055"/>
              <a:ext cx="1350210" cy="352197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CC9968F-AC46-48B9-99BF-AF60BE9D5268}"/>
                </a:ext>
              </a:extLst>
            </p:cNvPr>
            <p:cNvSpPr txBox="1"/>
            <p:nvPr/>
          </p:nvSpPr>
          <p:spPr>
            <a:xfrm>
              <a:off x="1115683" y="1997072"/>
              <a:ext cx="2349910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急停开关：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在机械臂超限，危险运行的时候请快速按下，此时会让机械臂断电，但是，同时注意要扶住机械臂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3901437-271A-450E-9940-FEFF999EC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3688" y="2328142"/>
              <a:ext cx="1577512" cy="128090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8070995-F9F2-497D-9CFC-384A51FDC363}"/>
                </a:ext>
              </a:extLst>
            </p:cNvPr>
            <p:cNvSpPr txBox="1"/>
            <p:nvPr/>
          </p:nvSpPr>
          <p:spPr>
            <a:xfrm>
              <a:off x="7595975" y="2165852"/>
              <a:ext cx="2583076" cy="1346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rgbClr val="FF0000"/>
                  </a:solidFill>
                </a:rPr>
                <a:t>串口接口：</a:t>
              </a:r>
              <a:r>
                <a:rPr lang="zh-CN" altLang="en-US" dirty="0"/>
                <a:t>使用</a:t>
              </a:r>
              <a:r>
                <a:rPr lang="en-US" altLang="zh-CN" dirty="0" err="1"/>
                <a:t>usb</a:t>
              </a:r>
              <a:r>
                <a:rPr lang="zh-CN" altLang="en-US" dirty="0"/>
                <a:t>线直接连上电脑，电脑上会出现一个外接串口，如果没有驱动，文件夹中有</a:t>
              </a:r>
              <a:r>
                <a:rPr lang="en-US" altLang="zh-CN" dirty="0"/>
                <a:t>CH340</a:t>
              </a:r>
              <a:r>
                <a:rPr lang="zh-CN" altLang="en-US" dirty="0"/>
                <a:t>的安装文件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7CD79D23-DF75-4BFE-ACE1-8501A2B6273F}"/>
                </a:ext>
              </a:extLst>
            </p:cNvPr>
            <p:cNvCxnSpPr>
              <a:cxnSpLocks/>
            </p:cNvCxnSpPr>
            <p:nvPr/>
          </p:nvCxnSpPr>
          <p:spPr>
            <a:xfrm>
              <a:off x="6585986" y="2763433"/>
              <a:ext cx="885214" cy="2072990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16F9EF7-40CE-4D01-B2BF-52774F10B56E}"/>
                </a:ext>
              </a:extLst>
            </p:cNvPr>
            <p:cNvSpPr txBox="1"/>
            <p:nvPr/>
          </p:nvSpPr>
          <p:spPr>
            <a:xfrm>
              <a:off x="7595975" y="4836423"/>
              <a:ext cx="2329841" cy="102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1" dirty="0">
                  <a:solidFill>
                    <a:srgbClr val="FF0000"/>
                  </a:solidFill>
                </a:rPr>
                <a:t>电源接口：</a:t>
              </a:r>
              <a:r>
                <a:rPr lang="zh-CN" altLang="en-US" dirty="0"/>
                <a:t>直连</a:t>
              </a:r>
              <a:r>
                <a:rPr lang="en-US" altLang="zh-CN" dirty="0"/>
                <a:t>220v</a:t>
              </a:r>
              <a:r>
                <a:rPr lang="zh-CN" altLang="en-US" dirty="0"/>
                <a:t>电源，在实验完之后一定要将按钮关上，拔掉电源线！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A0A40B92-3083-47B4-831B-52C911BFEDDE}"/>
              </a:ext>
            </a:extLst>
          </p:cNvPr>
          <p:cNvSpPr txBox="1"/>
          <p:nvPr/>
        </p:nvSpPr>
        <p:spPr>
          <a:xfrm>
            <a:off x="502805" y="132609"/>
            <a:ext cx="1026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操作注意事项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EEB6745-C4C2-40D8-8766-E5D15FA5FFDB}"/>
              </a:ext>
            </a:extLst>
          </p:cNvPr>
          <p:cNvSpPr txBox="1"/>
          <p:nvPr/>
        </p:nvSpPr>
        <p:spPr>
          <a:xfrm>
            <a:off x="610224" y="848730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机械臂电源、急停以及通讯接口说明</a:t>
            </a:r>
          </a:p>
        </p:txBody>
      </p:sp>
    </p:spTree>
    <p:extLst>
      <p:ext uri="{BB962C8B-B14F-4D97-AF65-F5344CB8AC3E}">
        <p14:creationId xmlns:p14="http://schemas.microsoft.com/office/powerpoint/2010/main" val="2762132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6D7111-E7D5-4A04-9DCD-91C791863D34}"/>
              </a:ext>
            </a:extLst>
          </p:cNvPr>
          <p:cNvSpPr txBox="1"/>
          <p:nvPr/>
        </p:nvSpPr>
        <p:spPr>
          <a:xfrm>
            <a:off x="502805" y="132609"/>
            <a:ext cx="1026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操作注意事项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3531F4-D5F0-4288-B793-C69F32141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47" y="1587639"/>
            <a:ext cx="3401329" cy="45351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25DF775-7E3E-4515-A317-FEBBE8D5F5F8}"/>
              </a:ext>
            </a:extLst>
          </p:cNvPr>
          <p:cNvSpPr txBox="1"/>
          <p:nvPr/>
        </p:nvSpPr>
        <p:spPr>
          <a:xfrm>
            <a:off x="1920946" y="6200752"/>
            <a:ext cx="1977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机械臂零位状态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EC8F781-A390-45F5-B1B0-7D2A0C3CE500}"/>
              </a:ext>
            </a:extLst>
          </p:cNvPr>
          <p:cNvSpPr txBox="1"/>
          <p:nvPr/>
        </p:nvSpPr>
        <p:spPr>
          <a:xfrm>
            <a:off x="620038" y="964504"/>
            <a:ext cx="596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机械臂启动电源之前，手动将其置于图示的零位置状态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9BBE9E-18FC-4BD5-A483-84AF9A68ADF2}"/>
              </a:ext>
            </a:extLst>
          </p:cNvPr>
          <p:cNvSpPr/>
          <p:nvPr/>
        </p:nvSpPr>
        <p:spPr>
          <a:xfrm>
            <a:off x="4917742" y="1655878"/>
            <a:ext cx="6716973" cy="4574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Times New Roman" panose="02020603050405020304" pitchFamily="18" charset="0"/>
              </a:rPr>
              <a:t>使用过程中务必注意用电安全，禁止将手指插入的底座开孔内；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Times New Roman" panose="02020603050405020304" pitchFamily="18" charset="0"/>
              </a:rPr>
              <a:t>在机器人运行过程中，不要低头查看，以防被机器人碰到；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Times New Roman" panose="02020603050405020304" pitchFamily="18" charset="0"/>
              </a:rPr>
              <a:t>注意在实验过程中有人时刻拿着急停开关，以便保证机械臂不会因为失控打到同学</a:t>
            </a:r>
            <a:r>
              <a:rPr lang="zh-CN" altLang="en-US" sz="1600" dirty="0">
                <a:latin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Times New Roman" panose="02020603050405020304" pitchFamily="18" charset="0"/>
              </a:rPr>
              <a:t>不要连续旋转机械臂关节，以防止关节转角超过安全限制而损坏设备；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Times New Roman" panose="02020603050405020304" pitchFamily="18" charset="0"/>
              </a:rPr>
              <a:t>机器人掉电（按下急停开关</a:t>
            </a:r>
            <a:r>
              <a:rPr lang="zh-CN" altLang="en-US" sz="1600" dirty="0">
                <a:latin typeface="Times New Roman" panose="02020603050405020304" pitchFamily="18" charset="0"/>
              </a:rPr>
              <a:t>或者</a:t>
            </a:r>
            <a:r>
              <a:rPr lang="zh-CN" altLang="zh-CN" sz="1600" dirty="0">
                <a:latin typeface="Times New Roman" panose="02020603050405020304" pitchFamily="18" charset="0"/>
              </a:rPr>
              <a:t>关闭电源开关后）会瞬间失力，</a:t>
            </a:r>
            <a:r>
              <a:rPr lang="zh-CN" altLang="en-US" sz="1600" dirty="0">
                <a:latin typeface="Times New Roman" panose="02020603050405020304" pitchFamily="18" charset="0"/>
              </a:rPr>
              <a:t>断电前请务必双人操作，一人手动扶持设备，另一人操作电源开关，否则</a:t>
            </a:r>
            <a:r>
              <a:rPr lang="zh-CN" altLang="zh-CN" sz="1600" dirty="0">
                <a:latin typeface="Times New Roman" panose="02020603050405020304" pitchFamily="18" charset="0"/>
              </a:rPr>
              <a:t>机器人</a:t>
            </a:r>
            <a:r>
              <a:rPr lang="zh-CN" altLang="en-US" sz="1600" dirty="0">
                <a:latin typeface="Times New Roman" panose="02020603050405020304" pitchFamily="18" charset="0"/>
              </a:rPr>
              <a:t>将</a:t>
            </a:r>
            <a:r>
              <a:rPr lang="zh-CN" altLang="zh-CN" sz="1600" dirty="0">
                <a:latin typeface="Times New Roman" panose="02020603050405020304" pitchFamily="18" charset="0"/>
              </a:rPr>
              <a:t>直接砸到桌面上</a:t>
            </a:r>
            <a:r>
              <a:rPr lang="zh-CN" altLang="en-US" sz="1600" dirty="0">
                <a:latin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sz="1600" dirty="0">
                <a:latin typeface="Times New Roman" panose="02020603050405020304" pitchFamily="18" charset="0"/>
              </a:rPr>
              <a:t>在不使用机器人实验时可以通过急停开关使机械臂掉电，避免机械臂因为过长时间工作而发热</a:t>
            </a:r>
            <a:r>
              <a:rPr lang="zh-CN" altLang="en-US" sz="1600" dirty="0">
                <a:latin typeface="Times New Roman" panose="02020603050405020304" pitchFamily="18" charset="0"/>
              </a:rPr>
              <a:t>；</a:t>
            </a:r>
            <a:endParaRPr lang="en-US" altLang="zh-CN" sz="1600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Times New Roman" panose="02020603050405020304" pitchFamily="18" charset="0"/>
              </a:rPr>
              <a:t>急停开关不能完全替代电源开关，</a:t>
            </a:r>
            <a:r>
              <a:rPr lang="zh-CN" altLang="en-US" sz="1600" dirty="0"/>
              <a:t>在实验完之后一定要将电源开关断开，并拔掉电源线。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766660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68484C5-CD1A-44A0-B945-731C6ADD52AF}"/>
              </a:ext>
            </a:extLst>
          </p:cNvPr>
          <p:cNvSpPr txBox="1"/>
          <p:nvPr/>
        </p:nvSpPr>
        <p:spPr>
          <a:xfrm>
            <a:off x="341428" y="239344"/>
            <a:ext cx="6217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zh-CN" sz="4000" b="1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Demo</a:t>
            </a:r>
            <a:r>
              <a:rPr lang="zh-CN" altLang="en-US" sz="4000" b="1" dirty="0">
                <a:solidFill>
                  <a:srgbClr val="00468E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程序说明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C2C54C-B49E-442F-9339-85020EDF753B}"/>
              </a:ext>
            </a:extLst>
          </p:cNvPr>
          <p:cNvSpPr txBox="1"/>
          <p:nvPr/>
        </p:nvSpPr>
        <p:spPr>
          <a:xfrm>
            <a:off x="353425" y="1054146"/>
            <a:ext cx="821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支持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3.7 - 3.10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版本的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解释器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862EF9-71AD-4235-A2DD-F90513AB8F7F}"/>
              </a:ext>
            </a:extLst>
          </p:cNvPr>
          <p:cNvSpPr txBox="1"/>
          <p:nvPr/>
        </p:nvSpPr>
        <p:spPr>
          <a:xfrm>
            <a:off x="123526" y="3429000"/>
            <a:ext cx="11824310" cy="418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特别注意串口的选择，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window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系统可以使用“设备管理器”查看机器人的串口号，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系统可以</a:t>
            </a:r>
            <a:r>
              <a:rPr lang="zh-CN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 ls -l /dev/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</a:rPr>
              <a:t>ttyS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* 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查看可用串口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D79B91B-A506-48D3-85DC-9E871E99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48" y="4741417"/>
            <a:ext cx="2521080" cy="104780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4A0395B-166B-4A29-BD65-A521ACBC0C2D}"/>
              </a:ext>
            </a:extLst>
          </p:cNvPr>
          <p:cNvSpPr/>
          <p:nvPr/>
        </p:nvSpPr>
        <p:spPr>
          <a:xfrm>
            <a:off x="2670355" y="4916027"/>
            <a:ext cx="455238" cy="168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D7B2E31-8773-4055-B059-43AF1FEF414E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1577123" y="4370965"/>
            <a:ext cx="1093232" cy="5375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05C82AFE-33FB-46F7-9E16-704168F8FB27}"/>
              </a:ext>
            </a:extLst>
          </p:cNvPr>
          <p:cNvGrpSpPr/>
          <p:nvPr/>
        </p:nvGrpSpPr>
        <p:grpSpPr>
          <a:xfrm>
            <a:off x="219647" y="4118844"/>
            <a:ext cx="6109709" cy="327667"/>
            <a:chOff x="5812519" y="3429000"/>
            <a:chExt cx="6109709" cy="32766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652D34B-B4D8-4A04-A87C-EF272676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2519" y="3429000"/>
              <a:ext cx="6109709" cy="327666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B0F2A47-C895-41BC-8E68-80E34CB42FC7}"/>
                </a:ext>
              </a:extLst>
            </p:cNvPr>
            <p:cNvSpPr/>
            <p:nvPr/>
          </p:nvSpPr>
          <p:spPr>
            <a:xfrm>
              <a:off x="6572821" y="3605575"/>
              <a:ext cx="597174" cy="1510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C8F0656-B9CD-4987-B230-E3384BEA0EBA}"/>
              </a:ext>
            </a:extLst>
          </p:cNvPr>
          <p:cNvSpPr txBox="1"/>
          <p:nvPr/>
        </p:nvSpPr>
        <p:spPr>
          <a:xfrm>
            <a:off x="1637434" y="5789221"/>
            <a:ext cx="252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Windows 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设备管理器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B2177C9-BD88-4C2E-BEE2-17079C723698}"/>
              </a:ext>
            </a:extLst>
          </p:cNvPr>
          <p:cNvGrpSpPr/>
          <p:nvPr/>
        </p:nvGrpSpPr>
        <p:grpSpPr>
          <a:xfrm>
            <a:off x="1809787" y="1774720"/>
            <a:ext cx="8572426" cy="1715584"/>
            <a:chOff x="-2237688" y="1440245"/>
            <a:chExt cx="8572426" cy="171558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A44447B-68AB-4958-9E15-2C4CEF744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1" r="81282"/>
            <a:stretch/>
          </p:blipFill>
          <p:spPr>
            <a:xfrm>
              <a:off x="-2237688" y="1440245"/>
              <a:ext cx="1969945" cy="1715584"/>
            </a:xfrm>
            <a:prstGeom prst="rect">
              <a:avLst/>
            </a:prstGeom>
          </p:spPr>
        </p:pic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012FF4B3-3A06-48A8-8796-4334DAF7BA0D}"/>
                </a:ext>
              </a:extLst>
            </p:cNvPr>
            <p:cNvCxnSpPr>
              <a:cxnSpLocks/>
              <a:stCxn id="25" idx="1"/>
            </p:cNvCxnSpPr>
            <p:nvPr/>
          </p:nvCxnSpPr>
          <p:spPr>
            <a:xfrm flipH="1">
              <a:off x="-1252715" y="2083286"/>
              <a:ext cx="1541942" cy="24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1001C51F-CB0F-4151-BE8C-DF8047044F6F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-597481" y="1594134"/>
              <a:ext cx="886708" cy="57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63662EE-3844-4B64-80F3-F63D391B7975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>
              <a:off x="-1172450" y="2589395"/>
              <a:ext cx="1513878" cy="95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12E224B-B7F0-41B2-BC12-EA0A36B6DE05}"/>
                </a:ext>
              </a:extLst>
            </p:cNvPr>
            <p:cNvSpPr txBox="1"/>
            <p:nvPr/>
          </p:nvSpPr>
          <p:spPr>
            <a:xfrm>
              <a:off x="289227" y="1440245"/>
              <a:ext cx="4231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演示机械臂回零位函数的使用方法和效果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5E6F71D-CA2B-49D3-AC30-45205CC0ED59}"/>
                </a:ext>
              </a:extLst>
            </p:cNvPr>
            <p:cNvSpPr txBox="1"/>
            <p:nvPr/>
          </p:nvSpPr>
          <p:spPr>
            <a:xfrm>
              <a:off x="289227" y="1929397"/>
              <a:ext cx="6045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实物控制框架，演示五次多项式规划下的单次</a:t>
              </a:r>
              <a:r>
                <a:rPr lang="en-US" altLang="zh-CN" sz="1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A-B-C</a:t>
              </a:r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点运动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E598478-31DA-4A87-8FD0-F867943061B7}"/>
                </a:ext>
              </a:extLst>
            </p:cNvPr>
            <p:cNvSpPr txBox="1"/>
            <p:nvPr/>
          </p:nvSpPr>
          <p:spPr>
            <a:xfrm>
              <a:off x="341428" y="2435506"/>
              <a:ext cx="46187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pitchFamily="34" charset="-122"/>
                </a:rPr>
                <a:t>给出了五次多项式规划和执行的函数，以供同学们参考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8C22B27-128B-4A42-9699-A4690081CF42}"/>
              </a:ext>
            </a:extLst>
          </p:cNvPr>
          <p:cNvSpPr/>
          <p:nvPr/>
        </p:nvSpPr>
        <p:spPr>
          <a:xfrm>
            <a:off x="5634250" y="4847625"/>
            <a:ext cx="6096000" cy="17074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goHome.py</a:t>
            </a:r>
            <a:r>
              <a:rPr lang="zh-CN" altLang="zh-CN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，演示机械臂归零函数的使用方法，在机械臂回归零位后，按下急停开关（注意要保护机械臂）演示急停开关功能。</a:t>
            </a:r>
            <a:endParaRPr lang="zh-CN" altLang="zh-CN" sz="1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test.py</a:t>
            </a:r>
            <a:r>
              <a:rPr lang="zh-CN" altLang="zh-CN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，演示</a:t>
            </a:r>
            <a:r>
              <a:rPr lang="zh-CN" altLang="en-US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连续到点</a:t>
            </a:r>
            <a:r>
              <a:rPr lang="zh-CN" altLang="zh-CN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</a:t>
            </a:r>
            <a:endParaRPr lang="zh-CN" altLang="zh-CN" sz="1400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46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D6D7111-E7D5-4A04-9DCD-91C791863D34}"/>
              </a:ext>
            </a:extLst>
          </p:cNvPr>
          <p:cNvSpPr txBox="1"/>
          <p:nvPr/>
        </p:nvSpPr>
        <p:spPr>
          <a:xfrm>
            <a:off x="502805" y="132609"/>
            <a:ext cx="1026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机械臂</a:t>
            </a: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抓取与搬运实验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7C6E92-FC70-41CD-889E-ADB120510C4A}"/>
              </a:ext>
            </a:extLst>
          </p:cNvPr>
          <p:cNvSpPr/>
          <p:nvPr/>
        </p:nvSpPr>
        <p:spPr>
          <a:xfrm>
            <a:off x="570607" y="1133845"/>
            <a:ext cx="7485572" cy="545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编写程序控制</a:t>
            </a:r>
            <a:r>
              <a:rPr lang="en-US" altLang="zh-CN" dirty="0"/>
              <a:t>ZJU-I</a:t>
            </a:r>
            <a:r>
              <a:rPr lang="zh-CN" altLang="en-US" dirty="0"/>
              <a:t>型机械臂，实现木块抓取与搬运，具体流程为：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a)</a:t>
            </a:r>
            <a:r>
              <a:rPr lang="zh-CN" altLang="en-US" dirty="0"/>
              <a:t> 机械臂从零位置启动，运行至起始区域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b) </a:t>
            </a:r>
            <a:r>
              <a:rPr lang="zh-CN" altLang="en-US" dirty="0"/>
              <a:t>启动真空吸爪，抓取起始区域内的木块，移动至</a:t>
            </a:r>
            <a:r>
              <a:rPr lang="en-US" altLang="zh-CN" dirty="0"/>
              <a:t>A</a:t>
            </a:r>
            <a:r>
              <a:rPr lang="zh-CN" altLang="en-US" dirty="0"/>
              <a:t>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370</a:t>
            </a:r>
            <a:r>
              <a:rPr lang="zh-CN" altLang="en-US" dirty="0"/>
              <a:t>，</a:t>
            </a:r>
            <a:r>
              <a:rPr lang="en-US" altLang="zh-CN" dirty="0"/>
              <a:t>-90</a:t>
            </a:r>
            <a:r>
              <a:rPr lang="zh-CN" altLang="en-US" dirty="0"/>
              <a:t>，</a:t>
            </a:r>
            <a:r>
              <a:rPr lang="en-US" altLang="zh-CN" dirty="0"/>
              <a:t>115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c)</a:t>
            </a:r>
            <a:r>
              <a:rPr lang="zh-CN" altLang="en-US" dirty="0"/>
              <a:t> 移动过程中控制木块从</a:t>
            </a:r>
            <a:r>
              <a:rPr lang="en-US" altLang="zh-CN" dirty="0"/>
              <a:t>A</a:t>
            </a:r>
            <a:r>
              <a:rPr lang="zh-CN" altLang="en-US" dirty="0"/>
              <a:t>点沿直线路径运动至</a:t>
            </a:r>
            <a:r>
              <a:rPr lang="en-US" altLang="zh-CN" dirty="0"/>
              <a:t>B</a:t>
            </a:r>
            <a:r>
              <a:rPr lang="zh-CN" altLang="en-US" dirty="0"/>
              <a:t>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（</a:t>
            </a:r>
            <a:r>
              <a:rPr lang="en-US" altLang="zh-CN" dirty="0"/>
              <a:t>288</a:t>
            </a:r>
            <a:r>
              <a:rPr lang="zh-CN" altLang="en-US" dirty="0"/>
              <a:t>，</a:t>
            </a:r>
            <a:r>
              <a:rPr lang="en-US" altLang="zh-CN" dirty="0"/>
              <a:t>-288</a:t>
            </a:r>
            <a:r>
              <a:rPr lang="zh-CN" altLang="en-US" dirty="0"/>
              <a:t>，</a:t>
            </a:r>
            <a:r>
              <a:rPr lang="en-US" altLang="zh-CN" dirty="0"/>
              <a:t>115</a:t>
            </a:r>
            <a:r>
              <a:rPr lang="zh-CN" altLang="en-US" dirty="0"/>
              <a:t>）；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d)</a:t>
            </a:r>
            <a:r>
              <a:rPr lang="zh-CN" altLang="en-US" dirty="0"/>
              <a:t> 控制从</a:t>
            </a:r>
            <a:r>
              <a:rPr lang="en-US" altLang="zh-CN" dirty="0"/>
              <a:t>B</a:t>
            </a:r>
            <a:r>
              <a:rPr lang="zh-CN" altLang="en-US" dirty="0"/>
              <a:t>点到达目标区域，目标区域位置为机械臂</a:t>
            </a:r>
            <a:r>
              <a:rPr lang="en-US" altLang="zh-CN" dirty="0"/>
              <a:t>1</a:t>
            </a:r>
            <a:r>
              <a:rPr lang="zh-CN" altLang="en-US" dirty="0"/>
              <a:t>号关节旋转角度</a:t>
            </a:r>
            <a:r>
              <a:rPr lang="en-US" altLang="zh-CN" dirty="0"/>
              <a:t>90</a:t>
            </a:r>
            <a:r>
              <a:rPr lang="en-US" altLang="zh-CN" baseline="30000" dirty="0"/>
              <a:t>o</a:t>
            </a:r>
            <a:r>
              <a:rPr lang="zh-CN" altLang="en-US" dirty="0"/>
              <a:t>所在位置；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e)</a:t>
            </a:r>
            <a:r>
              <a:rPr lang="zh-CN" altLang="en-US" dirty="0"/>
              <a:t> 抓取第二个木块放置到目标区域，并堆叠在第一个模块上，二者姿态保持一致；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dirty="0"/>
              <a:t>程序中需要编写正、逆运动学求解代码、</a:t>
            </a:r>
            <a:r>
              <a:rPr lang="zh-CN" altLang="en-US" b="1" dirty="0"/>
              <a:t>轨迹规划代码，</a:t>
            </a:r>
            <a:r>
              <a:rPr lang="zh-CN" altLang="en-US" dirty="0"/>
              <a:t>要求机械臂无碰撞、所有关节速度平滑；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zh-CN" altLang="en-US" dirty="0"/>
              <a:t>分组完成实验，每组提交一份实验报告，内容不超过</a:t>
            </a:r>
            <a:r>
              <a:rPr lang="en-US" altLang="zh-CN" dirty="0"/>
              <a:t>4</a:t>
            </a:r>
            <a:r>
              <a:rPr lang="zh-CN" altLang="en-US" dirty="0"/>
              <a:t>页；</a:t>
            </a:r>
            <a:endParaRPr lang="en-US" altLang="zh-CN" dirty="0"/>
          </a:p>
        </p:txBody>
      </p:sp>
      <p:pic>
        <p:nvPicPr>
          <p:cNvPr id="5" name="82021fe1f4c33b4b124c4be12393f457">
            <a:hlinkClick r:id="" action="ppaction://media"/>
            <a:extLst>
              <a:ext uri="{FF2B5EF4-FFF2-40B4-BE49-F238E27FC236}">
                <a16:creationId xmlns:a16="http://schemas.microsoft.com/office/drawing/2014/main" id="{CD8A28B3-BA68-4CD8-9F8F-AB2E0FDC34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7232" y="1133845"/>
            <a:ext cx="2650382" cy="47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1341382-9377-406A-9A34-3DE40178F86A}"/>
              </a:ext>
            </a:extLst>
          </p:cNvPr>
          <p:cNvGrpSpPr/>
          <p:nvPr/>
        </p:nvGrpSpPr>
        <p:grpSpPr>
          <a:xfrm>
            <a:off x="5533724" y="1501292"/>
            <a:ext cx="6143119" cy="4306530"/>
            <a:chOff x="4806084" y="1002890"/>
            <a:chExt cx="6143119" cy="430653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6BEE733-1174-4771-823B-1AEF20BC40A0}"/>
                </a:ext>
              </a:extLst>
            </p:cNvPr>
            <p:cNvSpPr/>
            <p:nvPr/>
          </p:nvSpPr>
          <p:spPr>
            <a:xfrm>
              <a:off x="6212021" y="3799186"/>
              <a:ext cx="1710813" cy="15102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A4146F9-0695-4B41-8747-7114CB5EFE21}"/>
                </a:ext>
              </a:extLst>
            </p:cNvPr>
            <p:cNvSpPr/>
            <p:nvPr/>
          </p:nvSpPr>
          <p:spPr>
            <a:xfrm>
              <a:off x="5636171" y="1002890"/>
              <a:ext cx="2273756" cy="27962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90BBE3C-56EE-4E8F-AE60-590EB701E26F}"/>
                </a:ext>
              </a:extLst>
            </p:cNvPr>
            <p:cNvSpPr/>
            <p:nvPr/>
          </p:nvSpPr>
          <p:spPr>
            <a:xfrm>
              <a:off x="7922834" y="3399513"/>
              <a:ext cx="3026369" cy="19099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D8C4E19-EEAF-4D81-8260-540CE3AB2B11}"/>
                </a:ext>
              </a:extLst>
            </p:cNvPr>
            <p:cNvSpPr/>
            <p:nvPr/>
          </p:nvSpPr>
          <p:spPr>
            <a:xfrm>
              <a:off x="6013443" y="1340069"/>
              <a:ext cx="623837" cy="575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95EB2B6-2E62-407C-B535-1D75B21100CE}"/>
                </a:ext>
              </a:extLst>
            </p:cNvPr>
            <p:cNvSpPr/>
            <p:nvPr/>
          </p:nvSpPr>
          <p:spPr>
            <a:xfrm>
              <a:off x="6885710" y="1340069"/>
              <a:ext cx="623837" cy="575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5FA88FE-49F8-423D-9AEF-394A25A86D0F}"/>
                </a:ext>
              </a:extLst>
            </p:cNvPr>
            <p:cNvSpPr/>
            <p:nvPr/>
          </p:nvSpPr>
          <p:spPr>
            <a:xfrm>
              <a:off x="9773435" y="4049847"/>
              <a:ext cx="623837" cy="575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2BF963E4-9EF4-46B4-98D7-DA8D4B9E2EA2}"/>
                </a:ext>
              </a:extLst>
            </p:cNvPr>
            <p:cNvCxnSpPr/>
            <p:nvPr/>
          </p:nvCxnSpPr>
          <p:spPr>
            <a:xfrm flipV="1">
              <a:off x="7023538" y="2546131"/>
              <a:ext cx="0" cy="1986455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B623E2D-3F23-4DFD-9822-BA4715610C99}"/>
                </a:ext>
              </a:extLst>
            </p:cNvPr>
            <p:cNvSpPr txBox="1"/>
            <p:nvPr/>
          </p:nvSpPr>
          <p:spPr>
            <a:xfrm>
              <a:off x="6558376" y="241252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/>
                <a:t>X</a:t>
              </a:r>
              <a:endParaRPr lang="en-US" b="1" i="1" dirty="0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A5DA032-0882-460B-8567-FAA464DA31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2083" y="4554301"/>
              <a:ext cx="2075793" cy="1"/>
            </a:xfrm>
            <a:prstGeom prst="straightConnector1">
              <a:avLst/>
            </a:prstGeom>
            <a:ln w="254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6FBFA52-3075-4791-8227-2CD36A9B17DD}"/>
                </a:ext>
              </a:extLst>
            </p:cNvPr>
            <p:cNvSpPr txBox="1"/>
            <p:nvPr/>
          </p:nvSpPr>
          <p:spPr>
            <a:xfrm>
              <a:off x="4806084" y="47069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Y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53C5CB7-D0F3-4729-9DC8-3807F06D296E}"/>
                </a:ext>
              </a:extLst>
            </p:cNvPr>
            <p:cNvSpPr txBox="1"/>
            <p:nvPr/>
          </p:nvSpPr>
          <p:spPr>
            <a:xfrm>
              <a:off x="6834613" y="4916190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216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5ACAD0C-8F58-48F1-B2FE-862FCC2A429F}"/>
                </a:ext>
              </a:extLst>
            </p:cNvPr>
            <p:cNvSpPr txBox="1"/>
            <p:nvPr/>
          </p:nvSpPr>
          <p:spPr>
            <a:xfrm>
              <a:off x="7393025" y="4440622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180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FE18475-AA15-494C-B124-EBEFB04DB6D8}"/>
              </a:ext>
            </a:extLst>
          </p:cNvPr>
          <p:cNvGrpSpPr/>
          <p:nvPr/>
        </p:nvGrpSpPr>
        <p:grpSpPr>
          <a:xfrm>
            <a:off x="642565" y="1040926"/>
            <a:ext cx="4516010" cy="5342968"/>
            <a:chOff x="6689138" y="458521"/>
            <a:chExt cx="5265414" cy="5877457"/>
          </a:xfrm>
        </p:grpSpPr>
        <p:pic>
          <p:nvPicPr>
            <p:cNvPr id="22" name="图片 21" descr="图示, 工程绘图&#10;&#10;描述已自动生成">
              <a:extLst>
                <a:ext uri="{FF2B5EF4-FFF2-40B4-BE49-F238E27FC236}">
                  <a16:creationId xmlns:a16="http://schemas.microsoft.com/office/drawing/2014/main" id="{12240CF3-56D9-4F9D-99F4-60EA8F2C868F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138" y="458521"/>
              <a:ext cx="5265414" cy="5877457"/>
            </a:xfrm>
            <a:prstGeom prst="rect">
              <a:avLst/>
            </a:prstGeom>
          </p:spPr>
        </p:pic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7D94DD3-DCA4-4675-9483-62972710C59F}"/>
                </a:ext>
              </a:extLst>
            </p:cNvPr>
            <p:cNvCxnSpPr>
              <a:cxnSpLocks/>
            </p:cNvCxnSpPr>
            <p:nvPr/>
          </p:nvCxnSpPr>
          <p:spPr>
            <a:xfrm>
              <a:off x="11290683" y="1117341"/>
              <a:ext cx="82412" cy="673183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0103D80-2319-4DD8-9A97-ACC311B77AE7}"/>
                </a:ext>
              </a:extLst>
            </p:cNvPr>
            <p:cNvSpPr txBox="1"/>
            <p:nvPr/>
          </p:nvSpPr>
          <p:spPr>
            <a:xfrm>
              <a:off x="11061884" y="1790524"/>
              <a:ext cx="820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末端吸盘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AB328AF-054C-436D-8040-CCCFE8622009}"/>
                </a:ext>
              </a:extLst>
            </p:cNvPr>
            <p:cNvCxnSpPr>
              <a:cxnSpLocks/>
            </p:cNvCxnSpPr>
            <p:nvPr/>
          </p:nvCxnSpPr>
          <p:spPr>
            <a:xfrm>
              <a:off x="7024968" y="4172465"/>
              <a:ext cx="53136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C7C3612-9170-4663-8D49-33FD79BA9B32}"/>
                </a:ext>
              </a:extLst>
            </p:cNvPr>
            <p:cNvCxnSpPr>
              <a:cxnSpLocks/>
            </p:cNvCxnSpPr>
            <p:nvPr/>
          </p:nvCxnSpPr>
          <p:spPr>
            <a:xfrm>
              <a:off x="7111678" y="2908233"/>
              <a:ext cx="43877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0527F2-E910-46A1-B906-CCC67BDA759B}"/>
                </a:ext>
              </a:extLst>
            </p:cNvPr>
            <p:cNvCxnSpPr>
              <a:cxnSpLocks/>
            </p:cNvCxnSpPr>
            <p:nvPr/>
          </p:nvCxnSpPr>
          <p:spPr>
            <a:xfrm>
              <a:off x="7177028" y="1627965"/>
              <a:ext cx="41059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0B239B4-1124-495C-BCE9-AA0A32D07B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4218" y="1285344"/>
              <a:ext cx="0" cy="597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B776D2E-0907-480F-A26F-5EB98DE4DB15}"/>
                </a:ext>
              </a:extLst>
            </p:cNvPr>
            <p:cNvSpPr txBox="1"/>
            <p:nvPr/>
          </p:nvSpPr>
          <p:spPr>
            <a:xfrm>
              <a:off x="7489286" y="4110050"/>
              <a:ext cx="331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65BDA3B-93EF-481E-B10C-FCBACCE8FC55}"/>
                </a:ext>
              </a:extLst>
            </p:cNvPr>
            <p:cNvSpPr/>
            <p:nvPr/>
          </p:nvSpPr>
          <p:spPr>
            <a:xfrm>
              <a:off x="7537553" y="2821469"/>
              <a:ext cx="3324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D74B484-8EDD-45EE-AF8F-B5D003E631B6}"/>
                </a:ext>
              </a:extLst>
            </p:cNvPr>
            <p:cNvSpPr/>
            <p:nvPr/>
          </p:nvSpPr>
          <p:spPr>
            <a:xfrm>
              <a:off x="7394085" y="1790524"/>
              <a:ext cx="3127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C064CA3-4F2E-4608-85FA-6923BD8F0550}"/>
                </a:ext>
              </a:extLst>
            </p:cNvPr>
            <p:cNvSpPr/>
            <p:nvPr/>
          </p:nvSpPr>
          <p:spPr>
            <a:xfrm>
              <a:off x="7835993" y="1485940"/>
              <a:ext cx="3127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CEE7AA97-9712-4E62-A956-3A669F684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120" y="1018784"/>
              <a:ext cx="237976" cy="1849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29903DD-9494-4C71-85D8-4C4954F32AEC}"/>
                </a:ext>
              </a:extLst>
            </p:cNvPr>
            <p:cNvSpPr/>
            <p:nvPr/>
          </p:nvSpPr>
          <p:spPr>
            <a:xfrm>
              <a:off x="7290649" y="830971"/>
              <a:ext cx="3127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056D2E0-2581-4F16-9249-487A3563A45F}"/>
                </a:ext>
              </a:extLst>
            </p:cNvPr>
            <p:cNvSpPr txBox="1"/>
            <p:nvPr/>
          </p:nvSpPr>
          <p:spPr>
            <a:xfrm>
              <a:off x="7664240" y="4956562"/>
              <a:ext cx="331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68FAE0E4-187C-4EF6-AFAB-40EB7F1DA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8160" y="4791098"/>
              <a:ext cx="0" cy="578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05E18EC-15F4-47D6-9084-374497522B1F}"/>
              </a:ext>
            </a:extLst>
          </p:cNvPr>
          <p:cNvSpPr txBox="1"/>
          <p:nvPr/>
        </p:nvSpPr>
        <p:spPr>
          <a:xfrm>
            <a:off x="502805" y="132609"/>
            <a:ext cx="1026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安装位置图</a:t>
            </a:r>
          </a:p>
        </p:txBody>
      </p:sp>
    </p:spTree>
    <p:extLst>
      <p:ext uri="{BB962C8B-B14F-4D97-AF65-F5344CB8AC3E}">
        <p14:creationId xmlns:p14="http://schemas.microsoft.com/office/powerpoint/2010/main" val="60047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FF57A4-D939-4E58-87D9-C0E0FE3AB425}"/>
              </a:ext>
            </a:extLst>
          </p:cNvPr>
          <p:cNvSpPr txBox="1"/>
          <p:nvPr/>
        </p:nvSpPr>
        <p:spPr>
          <a:xfrm>
            <a:off x="404354" y="207343"/>
            <a:ext cx="464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</a:rPr>
              <a:t>机械臂几何参数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90EDBE-8A50-4575-9C67-E8CC0CE688EB}"/>
              </a:ext>
            </a:extLst>
          </p:cNvPr>
          <p:cNvSpPr txBox="1"/>
          <p:nvPr/>
        </p:nvSpPr>
        <p:spPr>
          <a:xfrm>
            <a:off x="302873" y="1106135"/>
            <a:ext cx="6211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每一轴的位置、速度、加速度约束（当前状态是各个关节零点）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4A7CDD6-301E-4F05-AF4C-B305F8D7056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4354" y="3475872"/>
              <a:ext cx="6190134" cy="1393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9868">
                      <a:extLst>
                        <a:ext uri="{9D8B030D-6E8A-4147-A177-3AD203B41FA5}">
                          <a16:colId xmlns:a16="http://schemas.microsoft.com/office/drawing/2014/main" val="3462878773"/>
                        </a:ext>
                      </a:extLst>
                    </a:gridCol>
                    <a:gridCol w="828062">
                      <a:extLst>
                        <a:ext uri="{9D8B030D-6E8A-4147-A177-3AD203B41FA5}">
                          <a16:colId xmlns:a16="http://schemas.microsoft.com/office/drawing/2014/main" val="1176556941"/>
                        </a:ext>
                      </a:extLst>
                    </a:gridCol>
                    <a:gridCol w="824137">
                      <a:extLst>
                        <a:ext uri="{9D8B030D-6E8A-4147-A177-3AD203B41FA5}">
                          <a16:colId xmlns:a16="http://schemas.microsoft.com/office/drawing/2014/main" val="2283107538"/>
                        </a:ext>
                      </a:extLst>
                    </a:gridCol>
                    <a:gridCol w="800591">
                      <a:extLst>
                        <a:ext uri="{9D8B030D-6E8A-4147-A177-3AD203B41FA5}">
                          <a16:colId xmlns:a16="http://schemas.microsoft.com/office/drawing/2014/main" val="1180189551"/>
                        </a:ext>
                      </a:extLst>
                    </a:gridCol>
                    <a:gridCol w="796644">
                      <a:extLst>
                        <a:ext uri="{9D8B030D-6E8A-4147-A177-3AD203B41FA5}">
                          <a16:colId xmlns:a16="http://schemas.microsoft.com/office/drawing/2014/main" val="1154767233"/>
                        </a:ext>
                      </a:extLst>
                    </a:gridCol>
                    <a:gridCol w="889432">
                      <a:extLst>
                        <a:ext uri="{9D8B030D-6E8A-4147-A177-3AD203B41FA5}">
                          <a16:colId xmlns:a16="http://schemas.microsoft.com/office/drawing/2014/main" val="2142746622"/>
                        </a:ext>
                      </a:extLst>
                    </a:gridCol>
                    <a:gridCol w="901400">
                      <a:extLst>
                        <a:ext uri="{9D8B030D-6E8A-4147-A177-3AD203B41FA5}">
                          <a16:colId xmlns:a16="http://schemas.microsoft.com/office/drawing/2014/main" val="1838077216"/>
                        </a:ext>
                      </a:extLst>
                    </a:gridCol>
                  </a:tblGrid>
                  <a:tr h="464395">
                    <a:tc>
                      <a:txBody>
                        <a:bodyPr/>
                        <a:lstStyle/>
                        <a:p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关节四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关节五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902804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关节速度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100°/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369430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关节加速度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0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500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°/</m:t>
                                </m:r>
                                <m:sSup>
                                  <m:sSup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200" dirty="0">
                            <a:latin typeface="+mn-ea"/>
                            <a:ea typeface="+mn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997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D4A7CDD6-301E-4F05-AF4C-B305F8D705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0990855"/>
                  </p:ext>
                </p:extLst>
              </p:nvPr>
            </p:nvGraphicFramePr>
            <p:xfrm>
              <a:off x="404354" y="3475872"/>
              <a:ext cx="6190134" cy="1393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9868">
                      <a:extLst>
                        <a:ext uri="{9D8B030D-6E8A-4147-A177-3AD203B41FA5}">
                          <a16:colId xmlns:a16="http://schemas.microsoft.com/office/drawing/2014/main" val="3462878773"/>
                        </a:ext>
                      </a:extLst>
                    </a:gridCol>
                    <a:gridCol w="828062">
                      <a:extLst>
                        <a:ext uri="{9D8B030D-6E8A-4147-A177-3AD203B41FA5}">
                          <a16:colId xmlns:a16="http://schemas.microsoft.com/office/drawing/2014/main" val="1176556941"/>
                        </a:ext>
                      </a:extLst>
                    </a:gridCol>
                    <a:gridCol w="824137">
                      <a:extLst>
                        <a:ext uri="{9D8B030D-6E8A-4147-A177-3AD203B41FA5}">
                          <a16:colId xmlns:a16="http://schemas.microsoft.com/office/drawing/2014/main" val="2283107538"/>
                        </a:ext>
                      </a:extLst>
                    </a:gridCol>
                    <a:gridCol w="800591">
                      <a:extLst>
                        <a:ext uri="{9D8B030D-6E8A-4147-A177-3AD203B41FA5}">
                          <a16:colId xmlns:a16="http://schemas.microsoft.com/office/drawing/2014/main" val="1180189551"/>
                        </a:ext>
                      </a:extLst>
                    </a:gridCol>
                    <a:gridCol w="796644">
                      <a:extLst>
                        <a:ext uri="{9D8B030D-6E8A-4147-A177-3AD203B41FA5}">
                          <a16:colId xmlns:a16="http://schemas.microsoft.com/office/drawing/2014/main" val="1154767233"/>
                        </a:ext>
                      </a:extLst>
                    </a:gridCol>
                    <a:gridCol w="889432">
                      <a:extLst>
                        <a:ext uri="{9D8B030D-6E8A-4147-A177-3AD203B41FA5}">
                          <a16:colId xmlns:a16="http://schemas.microsoft.com/office/drawing/2014/main" val="2142746622"/>
                        </a:ext>
                      </a:extLst>
                    </a:gridCol>
                    <a:gridCol w="901400">
                      <a:extLst>
                        <a:ext uri="{9D8B030D-6E8A-4147-A177-3AD203B41FA5}">
                          <a16:colId xmlns:a16="http://schemas.microsoft.com/office/drawing/2014/main" val="1838077216"/>
                        </a:ext>
                      </a:extLst>
                    </a:gridCol>
                  </a:tblGrid>
                  <a:tr h="464395">
                    <a:tc>
                      <a:txBody>
                        <a:bodyPr/>
                        <a:lstStyle/>
                        <a:p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关节四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关节五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902804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关节速度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9706" t="-100000" r="-50955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1481" t="-100000" r="-413333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1908" t="-100000" r="-32595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51908" t="-100000" r="-22595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5205" t="-100000" r="-10274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87162" t="-100000" r="-1351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369430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关节加速度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9706" t="-202632" r="-50955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1481" t="-202632" r="-413333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1908" t="-202632" r="-32595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51908" t="-202632" r="-22595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5205" t="-202632" r="-10274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87162" t="-202632" r="-1351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9979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42055D7F-3C9B-4FD7-AFFA-B2727CFB4A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4895445"/>
                  </p:ext>
                </p:extLst>
              </p:nvPr>
            </p:nvGraphicFramePr>
            <p:xfrm>
              <a:off x="404354" y="1616584"/>
              <a:ext cx="6190134" cy="1393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9868">
                      <a:extLst>
                        <a:ext uri="{9D8B030D-6E8A-4147-A177-3AD203B41FA5}">
                          <a16:colId xmlns:a16="http://schemas.microsoft.com/office/drawing/2014/main" val="3462878773"/>
                        </a:ext>
                      </a:extLst>
                    </a:gridCol>
                    <a:gridCol w="828062">
                      <a:extLst>
                        <a:ext uri="{9D8B030D-6E8A-4147-A177-3AD203B41FA5}">
                          <a16:colId xmlns:a16="http://schemas.microsoft.com/office/drawing/2014/main" val="1176556941"/>
                        </a:ext>
                      </a:extLst>
                    </a:gridCol>
                    <a:gridCol w="824137">
                      <a:extLst>
                        <a:ext uri="{9D8B030D-6E8A-4147-A177-3AD203B41FA5}">
                          <a16:colId xmlns:a16="http://schemas.microsoft.com/office/drawing/2014/main" val="2283107538"/>
                        </a:ext>
                      </a:extLst>
                    </a:gridCol>
                    <a:gridCol w="800591">
                      <a:extLst>
                        <a:ext uri="{9D8B030D-6E8A-4147-A177-3AD203B41FA5}">
                          <a16:colId xmlns:a16="http://schemas.microsoft.com/office/drawing/2014/main" val="1180189551"/>
                        </a:ext>
                      </a:extLst>
                    </a:gridCol>
                    <a:gridCol w="796644">
                      <a:extLst>
                        <a:ext uri="{9D8B030D-6E8A-4147-A177-3AD203B41FA5}">
                          <a16:colId xmlns:a16="http://schemas.microsoft.com/office/drawing/2014/main" val="1154767233"/>
                        </a:ext>
                      </a:extLst>
                    </a:gridCol>
                    <a:gridCol w="889432">
                      <a:extLst>
                        <a:ext uri="{9D8B030D-6E8A-4147-A177-3AD203B41FA5}">
                          <a16:colId xmlns:a16="http://schemas.microsoft.com/office/drawing/2014/main" val="2142746622"/>
                        </a:ext>
                      </a:extLst>
                    </a:gridCol>
                    <a:gridCol w="901400">
                      <a:extLst>
                        <a:ext uri="{9D8B030D-6E8A-4147-A177-3AD203B41FA5}">
                          <a16:colId xmlns:a16="http://schemas.microsoft.com/office/drawing/2014/main" val="1838077216"/>
                        </a:ext>
                      </a:extLst>
                    </a:gridCol>
                  </a:tblGrid>
                  <a:tr h="46439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关节四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关节五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902804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最小关节值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−90°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−90°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𝟎𝟓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𝟗𝟎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𝟖𝟎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𝟕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369430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最大关节值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𝟗𝟎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90°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𝟎𝟓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𝟗𝟎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𝟖𝟎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𝟕</m:t>
                                </m:r>
                                <m:r>
                                  <a:rPr lang="en-US" altLang="zh-CN" sz="1200" b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0°</m:t>
                                </m:r>
                              </m:oMath>
                            </m:oMathPara>
                          </a14:m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9979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42055D7F-3C9B-4FD7-AFFA-B2727CFB4A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4895445"/>
                  </p:ext>
                </p:extLst>
              </p:nvPr>
            </p:nvGraphicFramePr>
            <p:xfrm>
              <a:off x="404354" y="1616584"/>
              <a:ext cx="6190134" cy="13931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9868">
                      <a:extLst>
                        <a:ext uri="{9D8B030D-6E8A-4147-A177-3AD203B41FA5}">
                          <a16:colId xmlns:a16="http://schemas.microsoft.com/office/drawing/2014/main" val="3462878773"/>
                        </a:ext>
                      </a:extLst>
                    </a:gridCol>
                    <a:gridCol w="828062">
                      <a:extLst>
                        <a:ext uri="{9D8B030D-6E8A-4147-A177-3AD203B41FA5}">
                          <a16:colId xmlns:a16="http://schemas.microsoft.com/office/drawing/2014/main" val="1176556941"/>
                        </a:ext>
                      </a:extLst>
                    </a:gridCol>
                    <a:gridCol w="824137">
                      <a:extLst>
                        <a:ext uri="{9D8B030D-6E8A-4147-A177-3AD203B41FA5}">
                          <a16:colId xmlns:a16="http://schemas.microsoft.com/office/drawing/2014/main" val="2283107538"/>
                        </a:ext>
                      </a:extLst>
                    </a:gridCol>
                    <a:gridCol w="800591">
                      <a:extLst>
                        <a:ext uri="{9D8B030D-6E8A-4147-A177-3AD203B41FA5}">
                          <a16:colId xmlns:a16="http://schemas.microsoft.com/office/drawing/2014/main" val="1180189551"/>
                        </a:ext>
                      </a:extLst>
                    </a:gridCol>
                    <a:gridCol w="796644">
                      <a:extLst>
                        <a:ext uri="{9D8B030D-6E8A-4147-A177-3AD203B41FA5}">
                          <a16:colId xmlns:a16="http://schemas.microsoft.com/office/drawing/2014/main" val="1154767233"/>
                        </a:ext>
                      </a:extLst>
                    </a:gridCol>
                    <a:gridCol w="889432">
                      <a:extLst>
                        <a:ext uri="{9D8B030D-6E8A-4147-A177-3AD203B41FA5}">
                          <a16:colId xmlns:a16="http://schemas.microsoft.com/office/drawing/2014/main" val="2142746622"/>
                        </a:ext>
                      </a:extLst>
                    </a:gridCol>
                    <a:gridCol w="901400">
                      <a:extLst>
                        <a:ext uri="{9D8B030D-6E8A-4147-A177-3AD203B41FA5}">
                          <a16:colId xmlns:a16="http://schemas.microsoft.com/office/drawing/2014/main" val="1838077216"/>
                        </a:ext>
                      </a:extLst>
                    </a:gridCol>
                  </a:tblGrid>
                  <a:tr h="464395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200" b="1" kern="1200" dirty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关节一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关节四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关节五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关节六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7902804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最小关节值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9706" t="-100000" r="-509559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481" t="-100000" r="-413333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1908" t="-100000" r="-32595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51908" t="-100000" r="-225954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5205" t="-100000" r="-102740" b="-1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87162" t="-100000" r="-1351" b="-101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5369430"/>
                      </a:ext>
                    </a:extLst>
                  </a:tr>
                  <a:tr h="46439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 b="1" kern="1200" dirty="0">
                              <a:solidFill>
                                <a:schemeClr val="tx1"/>
                              </a:solidFill>
                              <a:latin typeface="+mn-ea"/>
                              <a:ea typeface="+mn-ea"/>
                              <a:cs typeface="+mn-cs"/>
                            </a:rPr>
                            <a:t>最大关节值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9706" t="-202632" r="-50955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41481" t="-202632" r="-413333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1908" t="-202632" r="-32595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51908" t="-202632" r="-22595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5205" t="-202632" r="-10274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87162" t="-202632" r="-1351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99790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4721FCD0-E3FF-4D4F-AE6E-E2110C95D454}"/>
              </a:ext>
            </a:extLst>
          </p:cNvPr>
          <p:cNvGrpSpPr/>
          <p:nvPr/>
        </p:nvGrpSpPr>
        <p:grpSpPr>
          <a:xfrm>
            <a:off x="6762781" y="456686"/>
            <a:ext cx="5265414" cy="5877457"/>
            <a:chOff x="6689138" y="458521"/>
            <a:chExt cx="5265414" cy="5877457"/>
          </a:xfrm>
        </p:grpSpPr>
        <p:pic>
          <p:nvPicPr>
            <p:cNvPr id="11" name="图片 10" descr="图示, 工程绘图&#10;&#10;描述已自动生成">
              <a:extLst>
                <a:ext uri="{FF2B5EF4-FFF2-40B4-BE49-F238E27FC236}">
                  <a16:creationId xmlns:a16="http://schemas.microsoft.com/office/drawing/2014/main" id="{ADF5E314-0315-4F9D-98E2-AE465009BDC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138" y="458521"/>
              <a:ext cx="5265414" cy="5877457"/>
            </a:xfrm>
            <a:prstGeom prst="rect">
              <a:avLst/>
            </a:prstGeom>
          </p:spPr>
        </p:pic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1F81A0E-666A-43B1-82F4-0784AB1AF29C}"/>
                </a:ext>
              </a:extLst>
            </p:cNvPr>
            <p:cNvCxnSpPr>
              <a:cxnSpLocks/>
            </p:cNvCxnSpPr>
            <p:nvPr/>
          </p:nvCxnSpPr>
          <p:spPr>
            <a:xfrm>
              <a:off x="11290683" y="1117341"/>
              <a:ext cx="82412" cy="673183"/>
            </a:xfrm>
            <a:prstGeom prst="line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2D01467-DA5E-4123-83E1-5DCC30F60EDD}"/>
                </a:ext>
              </a:extLst>
            </p:cNvPr>
            <p:cNvSpPr txBox="1"/>
            <p:nvPr/>
          </p:nvSpPr>
          <p:spPr>
            <a:xfrm>
              <a:off x="11061884" y="1790524"/>
              <a:ext cx="820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末端吸盘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608F9BA-0220-484B-B0E5-DDA87F27C333}"/>
                </a:ext>
              </a:extLst>
            </p:cNvPr>
            <p:cNvCxnSpPr>
              <a:cxnSpLocks/>
            </p:cNvCxnSpPr>
            <p:nvPr/>
          </p:nvCxnSpPr>
          <p:spPr>
            <a:xfrm>
              <a:off x="7024968" y="4172465"/>
              <a:ext cx="53136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353ACBA-24A5-4908-BF30-4ADBCCFC28DF}"/>
                </a:ext>
              </a:extLst>
            </p:cNvPr>
            <p:cNvCxnSpPr>
              <a:cxnSpLocks/>
            </p:cNvCxnSpPr>
            <p:nvPr/>
          </p:nvCxnSpPr>
          <p:spPr>
            <a:xfrm>
              <a:off x="7111678" y="2908233"/>
              <a:ext cx="43877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453858F-B730-4644-9535-650D89D5C911}"/>
                </a:ext>
              </a:extLst>
            </p:cNvPr>
            <p:cNvCxnSpPr>
              <a:cxnSpLocks/>
            </p:cNvCxnSpPr>
            <p:nvPr/>
          </p:nvCxnSpPr>
          <p:spPr>
            <a:xfrm>
              <a:off x="7177028" y="1627965"/>
              <a:ext cx="41059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1DC0E8CE-403E-4D43-8E8B-86F96271A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4218" y="1285344"/>
              <a:ext cx="0" cy="59794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4FEBF8C-4176-4420-BBEA-EA6737CFD3F4}"/>
                </a:ext>
              </a:extLst>
            </p:cNvPr>
            <p:cNvSpPr txBox="1"/>
            <p:nvPr/>
          </p:nvSpPr>
          <p:spPr>
            <a:xfrm>
              <a:off x="7489286" y="4110050"/>
              <a:ext cx="331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573B075-AADE-4E18-A0DA-2D6C83ADB9BA}"/>
                </a:ext>
              </a:extLst>
            </p:cNvPr>
            <p:cNvSpPr/>
            <p:nvPr/>
          </p:nvSpPr>
          <p:spPr>
            <a:xfrm>
              <a:off x="7537553" y="2821469"/>
              <a:ext cx="3324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49195F4-7757-43EA-A17B-97AB2D791A8F}"/>
                </a:ext>
              </a:extLst>
            </p:cNvPr>
            <p:cNvSpPr/>
            <p:nvPr/>
          </p:nvSpPr>
          <p:spPr>
            <a:xfrm>
              <a:off x="7394085" y="1790524"/>
              <a:ext cx="3127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7BF0164-AFFE-4A51-B994-DC80308F4C38}"/>
                </a:ext>
              </a:extLst>
            </p:cNvPr>
            <p:cNvSpPr/>
            <p:nvPr/>
          </p:nvSpPr>
          <p:spPr>
            <a:xfrm>
              <a:off x="7835993" y="1485940"/>
              <a:ext cx="3127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B7429494-D6F6-4913-B194-71A8A47B8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120" y="1018784"/>
              <a:ext cx="237976" cy="1849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FB7FE2D-DDEB-4EB4-B59C-D9DED7454E35}"/>
                </a:ext>
              </a:extLst>
            </p:cNvPr>
            <p:cNvSpPr/>
            <p:nvPr/>
          </p:nvSpPr>
          <p:spPr>
            <a:xfrm>
              <a:off x="7290649" y="830971"/>
              <a:ext cx="3127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2E295D2-4069-4554-802E-6632319AF302}"/>
                </a:ext>
              </a:extLst>
            </p:cNvPr>
            <p:cNvSpPr txBox="1"/>
            <p:nvPr/>
          </p:nvSpPr>
          <p:spPr>
            <a:xfrm>
              <a:off x="7664240" y="4956562"/>
              <a:ext cx="3316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US" altLang="zh-CN" sz="12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33B28FF-B902-4901-9FBF-40C4A9165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8160" y="4791098"/>
              <a:ext cx="0" cy="578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7596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9FF57A4-D939-4E58-87D9-C0E0FE3AB425}"/>
              </a:ext>
            </a:extLst>
          </p:cNvPr>
          <p:cNvSpPr txBox="1"/>
          <p:nvPr/>
        </p:nvSpPr>
        <p:spPr>
          <a:xfrm>
            <a:off x="404354" y="207343"/>
            <a:ext cx="464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4000" b="1" dirty="0">
                <a:solidFill>
                  <a:srgbClr val="00468E"/>
                </a:solidFill>
              </a:rPr>
              <a:t>说明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66F0092-C3F1-ACAB-543F-5F24A2356B3D}"/>
              </a:ext>
            </a:extLst>
          </p:cNvPr>
          <p:cNvSpPr/>
          <p:nvPr/>
        </p:nvSpPr>
        <p:spPr>
          <a:xfrm>
            <a:off x="545894" y="1096775"/>
            <a:ext cx="10680220" cy="4200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/>
              <a:t>Robot</a:t>
            </a:r>
            <a:r>
              <a:rPr lang="zh-CN" altLang="en-US" sz="2000" dirty="0"/>
              <a:t>类里有一个方法</a:t>
            </a:r>
            <a:r>
              <a:rPr lang="en-US" altLang="zh-CN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syncFeedback</a:t>
            </a:r>
            <a:r>
              <a:rPr lang="en-US" altLang="zh-CN" sz="2000" dirty="0">
                <a:solidFill>
                  <a:srgbClr val="795E26"/>
                </a:solidFill>
                <a:latin typeface="Consolas" panose="020B0609020204030204" pitchFamily="49" charset="0"/>
              </a:rPr>
              <a:t>(),</a:t>
            </a:r>
            <a:r>
              <a:rPr lang="zh-CN" altLang="en-US" sz="2000" dirty="0"/>
              <a:t>返回值是一个</a:t>
            </a:r>
            <a:r>
              <a:rPr lang="en-US" altLang="zh-CN" sz="2000" dirty="0"/>
              <a:t>6*2</a:t>
            </a:r>
            <a:r>
              <a:rPr lang="zh-CN" altLang="en-US" sz="2000" dirty="0"/>
              <a:t>的数组，第一列是机器人关节的角度，第二列是机器人关节的速度，均为角度制。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提示没有</a:t>
            </a:r>
            <a:r>
              <a:rPr lang="en-US" altLang="zh-CN" sz="2000" dirty="0"/>
              <a:t>serial</a:t>
            </a:r>
            <a:r>
              <a:rPr lang="zh-CN" altLang="en-US" sz="2000" dirty="0"/>
              <a:t>这个模块的话，</a:t>
            </a:r>
            <a:r>
              <a:rPr lang="en-US" altLang="zh-CN" sz="2000" dirty="0"/>
              <a:t>pip/</a:t>
            </a:r>
            <a:r>
              <a:rPr lang="en-US" altLang="zh-CN" sz="2000" dirty="0" err="1"/>
              <a:t>conda</a:t>
            </a:r>
            <a:r>
              <a:rPr lang="en-US" altLang="zh-CN" sz="2000" dirty="0"/>
              <a:t> install </a:t>
            </a:r>
            <a:r>
              <a:rPr lang="en-US" altLang="zh-CN" sz="2000" dirty="0" err="1"/>
              <a:t>pyserial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仅支持</a:t>
            </a:r>
            <a:r>
              <a:rPr lang="en-US" altLang="zh-CN" sz="2000" dirty="0"/>
              <a:t>windows</a:t>
            </a:r>
            <a:r>
              <a:rPr lang="zh-CN" altLang="en-US" sz="2000" dirty="0"/>
              <a:t>系统，支持</a:t>
            </a:r>
            <a:r>
              <a:rPr lang="en-US" altLang="zh-CN" sz="2000" dirty="0"/>
              <a:t>python</a:t>
            </a:r>
            <a:r>
              <a:rPr lang="zh-CN" altLang="en-US" sz="2000" dirty="0"/>
              <a:t>版本：</a:t>
            </a:r>
            <a:r>
              <a:rPr lang="en-US" altLang="zh-CN" sz="2000" dirty="0"/>
              <a:t>3.7~3.10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评分标准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路径是否平滑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路径是否合理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放置是否精确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直线执行效果（只在第一次执行）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29948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</TotalTime>
  <Words>886</Words>
  <Application>Microsoft Office PowerPoint</Application>
  <PresentationFormat>宽屏</PresentationFormat>
  <Paragraphs>111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Cambria Math</vt:lpstr>
      <vt:lpstr>Consolas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fch</dc:creator>
  <cp:lastModifiedBy>田娅斌</cp:lastModifiedBy>
  <cp:revision>86</cp:revision>
  <dcterms:created xsi:type="dcterms:W3CDTF">2022-04-18T12:03:50Z</dcterms:created>
  <dcterms:modified xsi:type="dcterms:W3CDTF">2023-11-26T01:49:11Z</dcterms:modified>
</cp:coreProperties>
</file>